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29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650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88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613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1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321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573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748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97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92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865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562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16166-B5DC-460E-906C-7BA636445D02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A2A38-78CB-4EAC-BF6E-990D4F350A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645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65B4C1B-9D3E-4DA0-BAE1-E625F89DCA86}"/>
              </a:ext>
            </a:extLst>
          </p:cNvPr>
          <p:cNvSpPr txBox="1"/>
          <p:nvPr/>
        </p:nvSpPr>
        <p:spPr>
          <a:xfrm>
            <a:off x="445690" y="2607348"/>
            <a:ext cx="47308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FR" sz="1050" b="0" i="0" u="none" strike="noStrike" baseline="0" dirty="0">
                <a:latin typeface="PlutoSansLight" panose="02000000000000000000" pitchFamily="50" charset="0"/>
              </a:rPr>
              <a:t>Bois b</a:t>
            </a:r>
            <a:r>
              <a:rPr lang="fr-FR" sz="1050" dirty="0">
                <a:latin typeface="PlutoSansLight" panose="02000000000000000000" pitchFamily="50" charset="0"/>
              </a:rPr>
              <a:t>ûche </a:t>
            </a:r>
            <a:r>
              <a:rPr lang="fr-FR" sz="1050" b="1" dirty="0">
                <a:solidFill>
                  <a:srgbClr val="004000"/>
                </a:solidFill>
                <a:latin typeface="PlutoSansLight" panose="02000000000000000000" pitchFamily="50" charset="0"/>
              </a:rPr>
              <a:t>haute performance, certifié NF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rgbClr val="004000"/>
                </a:solidFill>
                <a:latin typeface="PlutoSansLight" panose="02000000000000000000" pitchFamily="50" charset="0"/>
              </a:rPr>
              <a:t>Bois très sec </a:t>
            </a:r>
            <a:r>
              <a:rPr lang="fr-FR" sz="1050" dirty="0">
                <a:latin typeface="PlutoSansLight" panose="02000000000000000000" pitchFamily="50" charset="0"/>
              </a:rPr>
              <a:t>issus d’essences nobles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FR" sz="1050" dirty="0">
                <a:solidFill>
                  <a:srgbClr val="004000"/>
                </a:solidFill>
                <a:latin typeface="PlutoSansLight" panose="02000000000000000000" pitchFamily="50" charset="0"/>
              </a:rPr>
              <a:t>Pouvoir calorifique exceptionnel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rgbClr val="004000"/>
                </a:solidFill>
                <a:latin typeface="PlutoSansLight" panose="02000000000000000000" pitchFamily="50" charset="0"/>
              </a:rPr>
              <a:t>Facile à allumer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FR" sz="1050" b="1" dirty="0">
                <a:solidFill>
                  <a:srgbClr val="004000"/>
                </a:solidFill>
                <a:latin typeface="PlutoSansLight" panose="02000000000000000000" pitchFamily="50" charset="0"/>
              </a:rPr>
              <a:t>Combustion optimale </a:t>
            </a:r>
            <a:r>
              <a:rPr lang="fr-FR" sz="1050" dirty="0">
                <a:latin typeface="PlutoSansLight" panose="02000000000000000000" pitchFamily="50" charset="0"/>
              </a:rPr>
              <a:t>: n’encrasse pas l’appareil et génère 2 à 3 fois moins de cendre *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FR" sz="1050" dirty="0">
                <a:latin typeface="PlutoSansLight" panose="02000000000000000000" pitchFamily="50" charset="0"/>
              </a:rPr>
              <a:t>Bûches semi-écorcées pour un </a:t>
            </a:r>
            <a:r>
              <a:rPr lang="fr-FR" sz="1050" b="1" dirty="0">
                <a:solidFill>
                  <a:srgbClr val="004000"/>
                </a:solidFill>
                <a:latin typeface="PlutoSansLight" panose="02000000000000000000" pitchFamily="50" charset="0"/>
              </a:rPr>
              <a:t>bois propre et sans poussière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FR" sz="1050" dirty="0">
                <a:latin typeface="PlutoSansLight" panose="02000000000000000000" pitchFamily="50" charset="0"/>
              </a:rPr>
              <a:t>Bois prêt à l’emploi, facile à manipuler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FR" sz="1050" b="0" i="0" u="none" strike="noStrike" baseline="0" dirty="0">
                <a:latin typeface="PlutoSansLight" panose="02000000000000000000" pitchFamily="50" charset="0"/>
              </a:rPr>
              <a:t>Optimise la durée de vie de votre appareil de chauffage et de votre conduit. </a:t>
            </a:r>
            <a:r>
              <a:rPr lang="fr-FR" sz="1050" b="1" i="0" u="none" strike="noStrike" baseline="0" dirty="0">
                <a:solidFill>
                  <a:srgbClr val="004000"/>
                </a:solidFill>
                <a:latin typeface="PlutoSansLight" panose="02000000000000000000" pitchFamily="50" charset="0"/>
              </a:rPr>
              <a:t>Recommandé par les plus grandes marques.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fr-FR" sz="1050" dirty="0">
                <a:latin typeface="PlutoSansLight" panose="02000000000000000000" pitchFamily="50" charset="0"/>
              </a:rPr>
              <a:t>Disponible en ballot de bûches de 30cm et 40 cm et en vrac pour les bûches de 50cm</a:t>
            </a:r>
            <a:endParaRPr lang="fr-FR" sz="1050" b="0" i="0" u="none" strike="noStrike" baseline="0" dirty="0">
              <a:latin typeface="PlutoSansLight" panose="02000000000000000000" pitchFamily="50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0CC88C-60BA-4779-8B9B-D216E1F15782}"/>
              </a:ext>
            </a:extLst>
          </p:cNvPr>
          <p:cNvSpPr txBox="1"/>
          <p:nvPr/>
        </p:nvSpPr>
        <p:spPr>
          <a:xfrm>
            <a:off x="3561737" y="405277"/>
            <a:ext cx="3736992" cy="424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159" dirty="0">
                <a:latin typeface="Stencil" panose="040409050D0802020404" pitchFamily="82" charset="0"/>
              </a:rPr>
              <a:t>FICHE PRODUIT</a:t>
            </a:r>
          </a:p>
        </p:txBody>
      </p:sp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A502C24B-4B80-4F2D-8963-617DF7669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133992"/>
              </p:ext>
            </p:extLst>
          </p:nvPr>
        </p:nvGraphicFramePr>
        <p:xfrm>
          <a:off x="551173" y="5544972"/>
          <a:ext cx="5291766" cy="21483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3140">
                  <a:extLst>
                    <a:ext uri="{9D8B030D-6E8A-4147-A177-3AD203B41FA5}">
                      <a16:colId xmlns:a16="http://schemas.microsoft.com/office/drawing/2014/main" val="741512723"/>
                    </a:ext>
                  </a:extLst>
                </a:gridCol>
                <a:gridCol w="3028626">
                  <a:extLst>
                    <a:ext uri="{9D8B030D-6E8A-4147-A177-3AD203B41FA5}">
                      <a16:colId xmlns:a16="http://schemas.microsoft.com/office/drawing/2014/main" val="2111762045"/>
                    </a:ext>
                  </a:extLst>
                </a:gridCol>
              </a:tblGrid>
              <a:tr h="230285">
                <a:tc gridSpan="2">
                  <a:txBody>
                    <a:bodyPr/>
                    <a:lstStyle/>
                    <a:p>
                      <a:pPr algn="ctr"/>
                      <a:r>
                        <a:rPr lang="fr-FR" sz="900" b="0" i="0" u="none" strike="noStrike" baseline="0" dirty="0">
                          <a:solidFill>
                            <a:srgbClr val="004000"/>
                          </a:solidFill>
                          <a:latin typeface="Stencil" panose="040409050D0802020404" pitchFamily="82" charset="0"/>
                        </a:rPr>
                        <a:t>Caractéristiques</a:t>
                      </a:r>
                      <a:endParaRPr lang="fr-FR" sz="800" b="1" dirty="0">
                        <a:latin typeface="Pluto Sans Light" panose="02000000000000000000" pitchFamily="50" charset="0"/>
                      </a:endParaRP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0" i="0" u="none" strike="noStrike" baseline="0" dirty="0">
                        <a:solidFill>
                          <a:srgbClr val="004000"/>
                        </a:solidFill>
                        <a:latin typeface="Pluto Sans Light" panose="02000000000000000000" pitchFamily="50" charset="0"/>
                      </a:endParaRP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2310077"/>
                  </a:ext>
                </a:extLst>
              </a:tr>
              <a:tr h="229604">
                <a:tc>
                  <a:txBody>
                    <a:bodyPr/>
                    <a:lstStyle/>
                    <a:p>
                      <a:pPr algn="l"/>
                      <a:r>
                        <a:rPr lang="fr-FR" sz="800" b="1" i="0" u="none" strike="noStrike" baseline="0" dirty="0">
                          <a:solidFill>
                            <a:srgbClr val="004000"/>
                          </a:solidFill>
                          <a:latin typeface="Pluto Sans Light" panose="02000000000000000000" pitchFamily="50" charset="0"/>
                        </a:rPr>
                        <a:t>Aspect et section</a:t>
                      </a:r>
                      <a:endParaRPr lang="fr-FR" sz="800" b="1" dirty="0">
                        <a:latin typeface="Pluto Sans Light" panose="02000000000000000000" pitchFamily="50" charset="0"/>
                      </a:endParaRP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baseline="0" dirty="0">
                          <a:solidFill>
                            <a:schemeClr val="tx1"/>
                          </a:solidFill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Fendues et semi écorcées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kern="1200" baseline="0" dirty="0">
                          <a:solidFill>
                            <a:schemeClr val="tx1"/>
                          </a:solidFill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8cm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800" b="0" dirty="0">
                          <a:solidFill>
                            <a:sysClr val="windowText" lastClr="000000"/>
                          </a:solidFill>
                          <a:effectLst/>
                          <a:latin typeface="Pluto Sans Light" panose="02000000000000000000" pitchFamily="50" charset="0"/>
                          <a:ea typeface="Times New Roman" panose="02020603050405020304" pitchFamily="18" charset="0"/>
                        </a:rPr>
                        <a:t>≤ </a:t>
                      </a:r>
                      <a:r>
                        <a:rPr lang="fr-FR" sz="800" b="0" i="0" u="none" strike="noStrike" kern="1200" baseline="0" dirty="0">
                          <a:solidFill>
                            <a:schemeClr val="tx1"/>
                          </a:solidFill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 90% VOL.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800" b="0" dirty="0">
                          <a:solidFill>
                            <a:sysClr val="windowText" lastClr="000000"/>
                          </a:solidFill>
                          <a:effectLst/>
                          <a:latin typeface="Pluto Sans Light" panose="02000000000000000000" pitchFamily="50" charset="0"/>
                          <a:ea typeface="Times New Roman" panose="02020603050405020304" pitchFamily="18" charset="0"/>
                        </a:rPr>
                        <a:t>≤ </a:t>
                      </a:r>
                      <a:r>
                        <a:rPr lang="fr-FR" sz="800" b="0" i="0" u="none" strike="noStrike" kern="1200" baseline="0" dirty="0">
                          <a:solidFill>
                            <a:schemeClr val="tx1"/>
                          </a:solidFill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 14cm 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773047"/>
                  </a:ext>
                </a:extLst>
              </a:tr>
              <a:tr h="280163">
                <a:tc>
                  <a:txBody>
                    <a:bodyPr/>
                    <a:lstStyle/>
                    <a:p>
                      <a:pPr algn="l"/>
                      <a:r>
                        <a:rPr lang="fr-FR" sz="800" b="1" i="0" u="none" strike="noStrike" baseline="0" dirty="0">
                          <a:solidFill>
                            <a:srgbClr val="004000"/>
                          </a:solidFill>
                          <a:latin typeface="Pluto Sans Light" panose="02000000000000000000" pitchFamily="50" charset="0"/>
                        </a:rPr>
                        <a:t>Origine</a:t>
                      </a:r>
                      <a:endParaRPr lang="fr-FR" sz="800" b="1" dirty="0">
                        <a:latin typeface="Pluto Sans Light" panose="02000000000000000000" pitchFamily="50" charset="0"/>
                      </a:endParaRP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b="0" dirty="0">
                          <a:solidFill>
                            <a:sysClr val="windowText" lastClr="000000"/>
                          </a:solidFill>
                          <a:effectLst/>
                          <a:latin typeface="Pluto Sans Light" panose="02000000000000000000" pitchFamily="50" charset="0"/>
                          <a:ea typeface="Times New Roman" panose="02020603050405020304" pitchFamily="18" charset="0"/>
                        </a:rPr>
                        <a:t>100% bois français </a:t>
                      </a:r>
                    </a:p>
                  </a:txBody>
                  <a:tcPr marL="74020" marR="74020" marT="0" marB="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4946647"/>
                  </a:ext>
                </a:extLst>
              </a:tr>
              <a:tr h="22960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i="0" u="none" strike="noStrike" baseline="0" dirty="0">
                          <a:solidFill>
                            <a:srgbClr val="004000"/>
                          </a:solidFill>
                          <a:latin typeface="Pluto Sans Light" panose="02000000000000000000" pitchFamily="50" charset="0"/>
                        </a:rPr>
                        <a:t>Essences de bois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100 % feuillus durs : chêne - charme - hêtre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9029749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i="0" u="none" strike="noStrike" baseline="0" dirty="0">
                          <a:solidFill>
                            <a:srgbClr val="004000"/>
                          </a:solidFill>
                          <a:latin typeface="Pluto Sans Light" panose="02000000000000000000" pitchFamily="50" charset="0"/>
                        </a:rPr>
                        <a:t>Qualité NF 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H1-G1, critères les plus exigeants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0022522"/>
                  </a:ext>
                </a:extLst>
              </a:tr>
              <a:tr h="27140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i="0" u="none" strike="noStrike" baseline="0" dirty="0">
                          <a:solidFill>
                            <a:srgbClr val="004000"/>
                          </a:solidFill>
                          <a:latin typeface="Pluto Sans Light" panose="02000000000000000000" pitchFamily="50" charset="0"/>
                        </a:rPr>
                        <a:t>Taux d’humidité 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baseline="0" dirty="0">
                          <a:solidFill>
                            <a:sysClr val="windowText" lastClr="000000"/>
                          </a:solidFill>
                          <a:latin typeface="Pluto Sans Light" panose="02000000000000000000" pitchFamily="50" charset="0"/>
                        </a:rPr>
                        <a:t>10% </a:t>
                      </a:r>
                      <a:r>
                        <a:rPr lang="fr-FR" sz="800" b="0" dirty="0">
                          <a:solidFill>
                            <a:sysClr val="windowText" lastClr="000000"/>
                          </a:solidFill>
                          <a:effectLst/>
                          <a:latin typeface="Pluto Sans Light" panose="02000000000000000000" pitchFamily="50" charset="0"/>
                          <a:ea typeface="Times New Roman" panose="02020603050405020304" pitchFamily="18" charset="0"/>
                        </a:rPr>
                        <a:t>≤ </a:t>
                      </a:r>
                      <a:r>
                        <a:rPr lang="fr-FR" sz="800" b="0" i="0" u="none" strike="noStrike" baseline="0" dirty="0">
                          <a:solidFill>
                            <a:sysClr val="windowText" lastClr="000000"/>
                          </a:solidFill>
                          <a:latin typeface="Pluto Sans Light" panose="02000000000000000000" pitchFamily="50" charset="0"/>
                        </a:rPr>
                        <a:t>Humidité </a:t>
                      </a:r>
                      <a:r>
                        <a:rPr lang="fr-FR" sz="800" b="0" dirty="0">
                          <a:solidFill>
                            <a:sysClr val="windowText" lastClr="000000"/>
                          </a:solidFill>
                          <a:effectLst/>
                          <a:latin typeface="Pluto Sans Light" panose="02000000000000000000" pitchFamily="50" charset="0"/>
                          <a:ea typeface="Times New Roman" panose="02020603050405020304" pitchFamily="18" charset="0"/>
                        </a:rPr>
                        <a:t>≤</a:t>
                      </a:r>
                      <a:r>
                        <a:rPr lang="fr-FR" sz="800" b="0" i="0" u="none" strike="noStrike" baseline="0" dirty="0">
                          <a:solidFill>
                            <a:sysClr val="windowText" lastClr="000000"/>
                          </a:solidFill>
                          <a:latin typeface="Pluto Sans Light" panose="02000000000000000000" pitchFamily="50" charset="0"/>
                        </a:rPr>
                        <a:t> 20%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3578368"/>
                  </a:ext>
                </a:extLst>
              </a:tr>
              <a:tr h="21383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i="0" u="none" strike="noStrike" baseline="0" dirty="0">
                          <a:solidFill>
                            <a:srgbClr val="004000"/>
                          </a:solidFill>
                          <a:latin typeface="Pluto Sans Light" panose="02000000000000000000" pitchFamily="50" charset="0"/>
                        </a:rPr>
                        <a:t>Taux de cendre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800" b="0" dirty="0">
                          <a:solidFill>
                            <a:sysClr val="windowText" lastClr="000000"/>
                          </a:solidFill>
                          <a:effectLst/>
                          <a:latin typeface="Pluto Sans Light" panose="02000000000000000000" pitchFamily="50" charset="0"/>
                          <a:ea typeface="Times New Roman" panose="02020603050405020304" pitchFamily="18" charset="0"/>
                        </a:rPr>
                        <a:t>≤ </a:t>
                      </a: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Pluto Sans Light" panose="02000000000000000000" pitchFamily="50" charset="0"/>
                          <a:ea typeface="+mn-ea"/>
                          <a:cs typeface="+mn-cs"/>
                        </a:rPr>
                        <a:t> 1,5 %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2951290"/>
                  </a:ext>
                </a:extLst>
              </a:tr>
              <a:tr h="2960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i="0" u="none" strike="noStrike" baseline="0" dirty="0">
                          <a:solidFill>
                            <a:srgbClr val="004000"/>
                          </a:solidFill>
                          <a:latin typeface="Pluto Sans Light" panose="02000000000000000000" pitchFamily="50" charset="0"/>
                        </a:rPr>
                        <a:t>Pouvoir calorifique *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0" i="0" u="none" strike="noStrike" baseline="0" dirty="0">
                          <a:solidFill>
                            <a:srgbClr val="004000"/>
                          </a:solidFill>
                          <a:latin typeface="Pluto Sans Light" panose="02000000000000000000" pitchFamily="50" charset="0"/>
                        </a:rPr>
                        <a:t>PCI sur brut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baseline="0" dirty="0">
                          <a:solidFill>
                            <a:sysClr val="windowText" lastClr="000000"/>
                          </a:solidFill>
                          <a:latin typeface="Pluto Sans Light" panose="02000000000000000000" pitchFamily="50" charset="0"/>
                        </a:rPr>
                        <a:t>≥ 3,9 kWh/kg</a:t>
                      </a:r>
                    </a:p>
                  </a:txBody>
                  <a:tcPr marL="98694" marR="98694" marT="49347" marB="49347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2840617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38C7A105-D52F-4094-912F-E6779C96C038}"/>
              </a:ext>
            </a:extLst>
          </p:cNvPr>
          <p:cNvSpPr txBox="1"/>
          <p:nvPr/>
        </p:nvSpPr>
        <p:spPr>
          <a:xfrm>
            <a:off x="1692898" y="785161"/>
            <a:ext cx="5592640" cy="344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43"/>
              </a:lnSpc>
            </a:pPr>
            <a:endParaRPr lang="fr-FR" sz="1943" dirty="0">
              <a:solidFill>
                <a:srgbClr val="004000"/>
              </a:solidFill>
              <a:latin typeface="Stencil" panose="040409050D0802020404" pitchFamily="82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E7AB61E-89D9-416B-B05F-E187B4D80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10" y="86649"/>
            <a:ext cx="3337033" cy="136545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FA74AD3-2034-4756-9FD2-EE77AF9753B7}"/>
              </a:ext>
            </a:extLst>
          </p:cNvPr>
          <p:cNvSpPr/>
          <p:nvPr/>
        </p:nvSpPr>
        <p:spPr>
          <a:xfrm>
            <a:off x="-44542" y="9922438"/>
            <a:ext cx="7994186" cy="85029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9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A20B5B5-BA7B-48A2-9C93-09E8B22093AA}"/>
              </a:ext>
            </a:extLst>
          </p:cNvPr>
          <p:cNvSpPr txBox="1"/>
          <p:nvPr/>
        </p:nvSpPr>
        <p:spPr>
          <a:xfrm>
            <a:off x="3102232" y="10147111"/>
            <a:ext cx="1973455" cy="441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756" dirty="0">
                <a:solidFill>
                  <a:schemeClr val="bg1"/>
                </a:solidFill>
                <a:latin typeface="PlutoSansLight" panose="02000000000000000000" pitchFamily="50" charset="0"/>
              </a:rPr>
              <a:t>LE PASSAGE D’AGEN (47520)</a:t>
            </a:r>
          </a:p>
          <a:p>
            <a:pPr algn="l"/>
            <a:r>
              <a:rPr lang="fr-FR" sz="756" dirty="0">
                <a:solidFill>
                  <a:schemeClr val="bg1"/>
                </a:solidFill>
                <a:latin typeface="PlutoSansLight" panose="02000000000000000000" pitchFamily="50" charset="0"/>
              </a:rPr>
              <a:t>ZI le </a:t>
            </a:r>
            <a:r>
              <a:rPr lang="fr-FR" sz="756" dirty="0" err="1">
                <a:solidFill>
                  <a:schemeClr val="bg1"/>
                </a:solidFill>
                <a:latin typeface="PlutoSansLight" panose="02000000000000000000" pitchFamily="50" charset="0"/>
              </a:rPr>
              <a:t>Treil</a:t>
            </a:r>
            <a:r>
              <a:rPr lang="fr-FR" sz="756" dirty="0">
                <a:solidFill>
                  <a:schemeClr val="bg1"/>
                </a:solidFill>
                <a:latin typeface="PlutoSansLight" panose="02000000000000000000" pitchFamily="50" charset="0"/>
              </a:rPr>
              <a:t> - 612 Avenue du </a:t>
            </a:r>
            <a:r>
              <a:rPr lang="fr-FR" sz="756" dirty="0" err="1">
                <a:solidFill>
                  <a:schemeClr val="bg1"/>
                </a:solidFill>
                <a:latin typeface="PlutoSansLight" panose="02000000000000000000" pitchFamily="50" charset="0"/>
              </a:rPr>
              <a:t>Brulhois</a:t>
            </a:r>
            <a:endParaRPr lang="fr-FR" sz="756" dirty="0">
              <a:solidFill>
                <a:schemeClr val="bg1"/>
              </a:solidFill>
              <a:latin typeface="PlutoSansLight" panose="02000000000000000000" pitchFamily="50" charset="0"/>
            </a:endParaRPr>
          </a:p>
          <a:p>
            <a:pPr algn="l"/>
            <a:r>
              <a:rPr lang="de-DE" sz="756" dirty="0">
                <a:solidFill>
                  <a:schemeClr val="bg1"/>
                </a:solidFill>
                <a:latin typeface="PlutoSansLight" panose="02000000000000000000" pitchFamily="50" charset="0"/>
              </a:rPr>
              <a:t>Tel : 05 53 47 24 24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D745550-0219-436E-BD41-C25AAB761789}"/>
              </a:ext>
            </a:extLst>
          </p:cNvPr>
          <p:cNvSpPr txBox="1"/>
          <p:nvPr/>
        </p:nvSpPr>
        <p:spPr>
          <a:xfrm>
            <a:off x="4984008" y="10137603"/>
            <a:ext cx="2719798" cy="448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756" dirty="0">
                <a:solidFill>
                  <a:schemeClr val="bg1"/>
                </a:solidFill>
                <a:latin typeface="PlutoSansLight" panose="02000000000000000000" pitchFamily="50" charset="0"/>
              </a:rPr>
              <a:t>BASSENS (33530)</a:t>
            </a:r>
          </a:p>
          <a:p>
            <a:pPr algn="l"/>
            <a:r>
              <a:rPr lang="fr-FR" sz="756" dirty="0">
                <a:solidFill>
                  <a:schemeClr val="bg1"/>
                </a:solidFill>
                <a:latin typeface="PlutoSansLight" panose="02000000000000000000" pitchFamily="50" charset="0"/>
              </a:rPr>
              <a:t>ZI les Deux </a:t>
            </a:r>
            <a:r>
              <a:rPr lang="fr-FR" sz="756" dirty="0" err="1">
                <a:solidFill>
                  <a:schemeClr val="bg1"/>
                </a:solidFill>
                <a:latin typeface="PlutoSansLight" panose="02000000000000000000" pitchFamily="50" charset="0"/>
              </a:rPr>
              <a:t>Esteys</a:t>
            </a:r>
            <a:r>
              <a:rPr lang="fr-FR" sz="756" dirty="0">
                <a:solidFill>
                  <a:schemeClr val="bg1"/>
                </a:solidFill>
                <a:latin typeface="PlutoSansLight" panose="02000000000000000000" pitchFamily="50" charset="0"/>
              </a:rPr>
              <a:t> - Nouvelle route d’Ambès</a:t>
            </a:r>
          </a:p>
          <a:p>
            <a:pPr algn="l"/>
            <a:r>
              <a:rPr lang="de-DE" sz="756" dirty="0">
                <a:solidFill>
                  <a:schemeClr val="bg1"/>
                </a:solidFill>
                <a:latin typeface="PlutoSansLight" panose="02000000000000000000" pitchFamily="50" charset="0"/>
              </a:rPr>
              <a:t>Tel : </a:t>
            </a:r>
            <a:r>
              <a:rPr lang="de-DE" sz="760" dirty="0">
                <a:solidFill>
                  <a:schemeClr val="bg1"/>
                </a:solidFill>
                <a:latin typeface="PlutoSansLight" panose="02000000000000000000" pitchFamily="50" charset="0"/>
              </a:rPr>
              <a:t>05 64 37 29 78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AB324B2-B188-445E-96D0-FF15470FAFC6}"/>
              </a:ext>
            </a:extLst>
          </p:cNvPr>
          <p:cNvSpPr txBox="1"/>
          <p:nvPr/>
        </p:nvSpPr>
        <p:spPr>
          <a:xfrm>
            <a:off x="3102231" y="9992983"/>
            <a:ext cx="695646" cy="22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863" dirty="0">
                <a:solidFill>
                  <a:schemeClr val="bg1"/>
                </a:solidFill>
                <a:latin typeface="Stencil" panose="040409050D0802020404" pitchFamily="82" charset="0"/>
              </a:rPr>
              <a:t>SITES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72A08EC-34DE-4CF2-864E-B9F05CE48C6A}"/>
              </a:ext>
            </a:extLst>
          </p:cNvPr>
          <p:cNvSpPr txBox="1"/>
          <p:nvPr/>
        </p:nvSpPr>
        <p:spPr>
          <a:xfrm>
            <a:off x="358158" y="10433444"/>
            <a:ext cx="2537577" cy="208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56" dirty="0">
                <a:solidFill>
                  <a:schemeClr val="bg1"/>
                </a:solidFill>
                <a:latin typeface="PlutoSansLight" panose="02000000000000000000" pitchFamily="50" charset="0"/>
              </a:rPr>
              <a:t>pea@pechavy.com</a:t>
            </a:r>
            <a:endParaRPr lang="fr-FR" sz="756" dirty="0">
              <a:solidFill>
                <a:schemeClr val="bg1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1CA17ED-9CA8-48B3-A67E-0E921339F979}"/>
              </a:ext>
            </a:extLst>
          </p:cNvPr>
          <p:cNvSpPr txBox="1"/>
          <p:nvPr/>
        </p:nvSpPr>
        <p:spPr>
          <a:xfrm>
            <a:off x="361839" y="10000095"/>
            <a:ext cx="1663445" cy="22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863" dirty="0">
                <a:solidFill>
                  <a:schemeClr val="bg1"/>
                </a:solidFill>
                <a:latin typeface="Stencil" panose="040409050D0802020404" pitchFamily="82" charset="0"/>
              </a:rPr>
              <a:t>Plus d’informations sur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09CFC00-DE8E-459F-B78C-0F0EAA2AF311}"/>
              </a:ext>
            </a:extLst>
          </p:cNvPr>
          <p:cNvSpPr txBox="1"/>
          <p:nvPr/>
        </p:nvSpPr>
        <p:spPr>
          <a:xfrm>
            <a:off x="358158" y="10109793"/>
            <a:ext cx="2537576" cy="24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971" b="1" dirty="0">
                <a:solidFill>
                  <a:schemeClr val="bg1"/>
                </a:solidFill>
                <a:latin typeface="PlutoSansLight" panose="02000000000000000000" pitchFamily="50" charset="0"/>
              </a:rPr>
              <a:t>www.pechavy-energie-bois.fr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009692CF-CEAF-48A2-9B18-0623B8E42F21}"/>
              </a:ext>
            </a:extLst>
          </p:cNvPr>
          <p:cNvSpPr txBox="1"/>
          <p:nvPr/>
        </p:nvSpPr>
        <p:spPr>
          <a:xfrm>
            <a:off x="372836" y="7796338"/>
            <a:ext cx="5888721" cy="17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540" i="1" dirty="0">
                <a:latin typeface="PlutoSansLight" panose="02000000000000000000" pitchFamily="50" charset="0"/>
              </a:rPr>
              <a:t>* PCI : Pouvoir Calorifique Inferieur, mesure la chaleur produite par le combustible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9845E9A4-8B6D-4619-B5ED-0DB657018241}"/>
              </a:ext>
            </a:extLst>
          </p:cNvPr>
          <p:cNvSpPr txBox="1"/>
          <p:nvPr/>
        </p:nvSpPr>
        <p:spPr>
          <a:xfrm>
            <a:off x="426107" y="5182060"/>
            <a:ext cx="721250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300" dirty="0">
                <a:solidFill>
                  <a:srgbClr val="003300"/>
                </a:solidFill>
                <a:latin typeface="Stencil" panose="040409050D0802020404" pitchFamily="82" charset="0"/>
              </a:rPr>
              <a:t>du bois bûches haute performance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AB2399BC-1DA4-40F8-BA1D-90278F267CEF}"/>
              </a:ext>
            </a:extLst>
          </p:cNvPr>
          <p:cNvSpPr txBox="1"/>
          <p:nvPr/>
        </p:nvSpPr>
        <p:spPr>
          <a:xfrm>
            <a:off x="361839" y="10315490"/>
            <a:ext cx="1663445" cy="22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863" dirty="0">
                <a:solidFill>
                  <a:schemeClr val="bg1"/>
                </a:solidFill>
                <a:latin typeface="Stencil" panose="040409050D0802020404" pitchFamily="82" charset="0"/>
              </a:rPr>
              <a:t>Contactez-nous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D934C0B-6030-48E1-A42C-3C1AC7DAC459}"/>
              </a:ext>
            </a:extLst>
          </p:cNvPr>
          <p:cNvSpPr txBox="1"/>
          <p:nvPr/>
        </p:nvSpPr>
        <p:spPr>
          <a:xfrm>
            <a:off x="2313241" y="9469227"/>
            <a:ext cx="2986695" cy="266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33" dirty="0">
                <a:solidFill>
                  <a:srgbClr val="003300"/>
                </a:solidFill>
                <a:latin typeface="Stencil" panose="040409050D0802020404" pitchFamily="82" charset="0"/>
              </a:rPr>
              <a:t>Plus d’informations sur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DA59FC-8025-48AB-9B90-8323DB5ABD42}"/>
              </a:ext>
            </a:extLst>
          </p:cNvPr>
          <p:cNvSpPr txBox="1"/>
          <p:nvPr/>
        </p:nvSpPr>
        <p:spPr>
          <a:xfrm>
            <a:off x="1500595" y="9624749"/>
            <a:ext cx="4556189" cy="275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87" b="1" dirty="0">
                <a:latin typeface="PlutoSansLight" panose="02000000000000000000" pitchFamily="50" charset="0"/>
              </a:rPr>
              <a:t>www.pechavy-energie-bois.fr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13B611-C0AA-46F8-8C39-9006114AD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151" y="1118584"/>
            <a:ext cx="759629" cy="736307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917E24EE-D5D0-4E08-B887-C19FF8A72562}"/>
              </a:ext>
            </a:extLst>
          </p:cNvPr>
          <p:cNvSpPr txBox="1"/>
          <p:nvPr/>
        </p:nvSpPr>
        <p:spPr>
          <a:xfrm>
            <a:off x="426107" y="2186306"/>
            <a:ext cx="64674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solidFill>
                  <a:srgbClr val="004000"/>
                </a:solidFill>
                <a:latin typeface="Stencil" panose="040409050D0802020404" pitchFamily="82" charset="0"/>
              </a:rPr>
              <a:t>Les + du bois bûches PECHAVY ENERGIE BOIS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7EEF3DF-9F97-4CA8-BA72-7ABAF7FD0E5D}"/>
              </a:ext>
            </a:extLst>
          </p:cNvPr>
          <p:cNvSpPr txBox="1"/>
          <p:nvPr/>
        </p:nvSpPr>
        <p:spPr>
          <a:xfrm>
            <a:off x="372836" y="8035795"/>
            <a:ext cx="721250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300" dirty="0">
                <a:solidFill>
                  <a:srgbClr val="003300"/>
                </a:solidFill>
                <a:latin typeface="Stencil" panose="040409050D0802020404" pitchFamily="82" charset="0"/>
              </a:rPr>
              <a:t>Idéal pour les appareils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97EED52-D6C9-4431-A579-B8EE94B27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550" y="8231897"/>
            <a:ext cx="817668" cy="89200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8DB5E41-18CB-44EC-B7BA-3A9102FC8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589" y="8189557"/>
            <a:ext cx="890854" cy="965572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51332737-A7A1-49E0-8A0C-084B1246E110}"/>
              </a:ext>
            </a:extLst>
          </p:cNvPr>
          <p:cNvSpPr txBox="1"/>
          <p:nvPr/>
        </p:nvSpPr>
        <p:spPr>
          <a:xfrm>
            <a:off x="3956609" y="8970598"/>
            <a:ext cx="590815" cy="258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79" dirty="0">
                <a:latin typeface="Pluto Sans Light" panose="02000000000000000000" pitchFamily="50" charset="0"/>
              </a:rPr>
              <a:t>Poêle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6427802-4EC1-409F-9EBC-87368BA2D498}"/>
              </a:ext>
            </a:extLst>
          </p:cNvPr>
          <p:cNvSpPr txBox="1"/>
          <p:nvPr/>
        </p:nvSpPr>
        <p:spPr>
          <a:xfrm>
            <a:off x="2247068" y="8970598"/>
            <a:ext cx="131663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>
                <a:latin typeface="Pluto Sans Light" panose="02000000000000000000" pitchFamily="50" charset="0"/>
              </a:rPr>
              <a:t>Insert /cheminée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69EDFA4-7A91-42D8-A91E-DCB465762A53}"/>
              </a:ext>
            </a:extLst>
          </p:cNvPr>
          <p:cNvSpPr txBox="1"/>
          <p:nvPr/>
        </p:nvSpPr>
        <p:spPr>
          <a:xfrm>
            <a:off x="5342898" y="5079085"/>
            <a:ext cx="17240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b="1" dirty="0">
                <a:solidFill>
                  <a:srgbClr val="004000"/>
                </a:solidFill>
                <a:latin typeface="Pluto Sans Light" panose="02000000000000000000" pitchFamily="50" charset="0"/>
              </a:rPr>
              <a:t>Bûches de bois vrac </a:t>
            </a:r>
          </a:p>
          <a:p>
            <a:pPr algn="ctr"/>
            <a:r>
              <a:rPr lang="fr-FR" sz="800" b="1" dirty="0">
                <a:solidFill>
                  <a:srgbClr val="004000"/>
                </a:solidFill>
                <a:latin typeface="Pluto Sans Light" panose="02000000000000000000" pitchFamily="50" charset="0"/>
              </a:rPr>
              <a:t> 50 cm 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B547526-EC9D-407B-B699-9A6B7CE40636}"/>
              </a:ext>
            </a:extLst>
          </p:cNvPr>
          <p:cNvSpPr txBox="1"/>
          <p:nvPr/>
        </p:nvSpPr>
        <p:spPr>
          <a:xfrm>
            <a:off x="5303893" y="3800188"/>
            <a:ext cx="1724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" b="1" dirty="0">
                <a:solidFill>
                  <a:srgbClr val="004000"/>
                </a:solidFill>
                <a:latin typeface="Pluto Sans Light" panose="02000000000000000000" pitchFamily="50" charset="0"/>
              </a:rPr>
              <a:t>Ballot de bûches </a:t>
            </a:r>
          </a:p>
          <a:p>
            <a:pPr algn="ctr"/>
            <a:r>
              <a:rPr lang="fr-FR" sz="800" dirty="0">
                <a:solidFill>
                  <a:srgbClr val="004000"/>
                </a:solidFill>
                <a:latin typeface="Pluto Sans Light" panose="02000000000000000000" pitchFamily="50" charset="0"/>
              </a:rPr>
              <a:t>30 cm, 1,25 stère </a:t>
            </a:r>
          </a:p>
          <a:p>
            <a:pPr algn="ctr"/>
            <a:r>
              <a:rPr lang="fr-FR" sz="800" dirty="0">
                <a:solidFill>
                  <a:srgbClr val="004000"/>
                </a:solidFill>
                <a:latin typeface="Pluto Sans Light" panose="02000000000000000000" pitchFamily="50" charset="0"/>
              </a:rPr>
              <a:t>40 cm, 1,45 stère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F0CA1CF-E225-40A5-94F7-01B68491BAE4}"/>
              </a:ext>
            </a:extLst>
          </p:cNvPr>
          <p:cNvSpPr txBox="1"/>
          <p:nvPr/>
        </p:nvSpPr>
        <p:spPr>
          <a:xfrm>
            <a:off x="445690" y="4705684"/>
            <a:ext cx="439435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700" b="0" i="0" u="none" strike="noStrike" baseline="0" dirty="0">
                <a:solidFill>
                  <a:srgbClr val="004000"/>
                </a:solidFill>
                <a:latin typeface="PlutoSansLight" panose="02000000000000000000" pitchFamily="50" charset="0"/>
              </a:rPr>
              <a:t>* En comparaison avec du bois de chauffage traditionnel contenant  35% d’humidité</a:t>
            </a:r>
            <a:endParaRPr lang="fr-FR" sz="100" b="1" dirty="0">
              <a:solidFill>
                <a:srgbClr val="004000"/>
              </a:solidFill>
              <a:latin typeface="Pluto Sans Light" panose="02000000000000000000" pitchFamily="50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6BB964F-DFF7-44D9-A0E6-87B92E139E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5854" y="1222349"/>
            <a:ext cx="698859" cy="57472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C739E2A-CF56-448E-A3A5-77A3390E51E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5" r="15037" b="16304"/>
          <a:stretch/>
        </p:blipFill>
        <p:spPr>
          <a:xfrm>
            <a:off x="5592152" y="1594747"/>
            <a:ext cx="1106131" cy="220544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AEC44F1-D7EB-4724-9384-576F89EE27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133" y="4284530"/>
            <a:ext cx="1087228" cy="81437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17C8DAF-0E44-4E7B-B895-363E537473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0383" y="8229219"/>
            <a:ext cx="817668" cy="886247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C00E8B38-B870-47E6-A09D-A8515E7B1A8F}"/>
              </a:ext>
            </a:extLst>
          </p:cNvPr>
          <p:cNvSpPr txBox="1"/>
          <p:nvPr/>
        </p:nvSpPr>
        <p:spPr>
          <a:xfrm>
            <a:off x="850900" y="8970598"/>
            <a:ext cx="131663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Pluto Sans Light" panose="02000000000000000000" pitchFamily="50" charset="0"/>
              </a:rPr>
              <a:t>Cuisinière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8844A69E-E05C-49FA-90B4-16E88DCBE0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3833" y="8259352"/>
            <a:ext cx="813505" cy="881734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A1F5988A-EFCD-47B1-A174-187D36EFD4E0}"/>
              </a:ext>
            </a:extLst>
          </p:cNvPr>
          <p:cNvSpPr txBox="1"/>
          <p:nvPr/>
        </p:nvSpPr>
        <p:spPr>
          <a:xfrm>
            <a:off x="5052636" y="8970598"/>
            <a:ext cx="1004147" cy="258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79" dirty="0">
                <a:latin typeface="Pluto Sans Light" panose="02000000000000000000" pitchFamily="50" charset="0"/>
              </a:rPr>
              <a:t>Chaudière</a:t>
            </a:r>
          </a:p>
        </p:txBody>
      </p:sp>
    </p:spTree>
    <p:extLst>
      <p:ext uri="{BB962C8B-B14F-4D97-AF65-F5344CB8AC3E}">
        <p14:creationId xmlns:p14="http://schemas.microsoft.com/office/powerpoint/2010/main" val="41468774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</TotalTime>
  <Words>296</Words>
  <Application>Microsoft Office PowerPoint</Application>
  <PresentationFormat>Personnalisé</PresentationFormat>
  <Paragraphs>54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Pluto Sans Light</vt:lpstr>
      <vt:lpstr>PlutoSansLight</vt:lpstr>
      <vt:lpstr>Stencil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Maïlys MP. Pawlak</dc:creator>
  <cp:lastModifiedBy>Maïlys MP. Pawlak</cp:lastModifiedBy>
  <cp:revision>16</cp:revision>
  <dcterms:created xsi:type="dcterms:W3CDTF">2021-10-04T10:42:18Z</dcterms:created>
  <dcterms:modified xsi:type="dcterms:W3CDTF">2021-10-28T09:44:59Z</dcterms:modified>
</cp:coreProperties>
</file>